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1" r:id="rId5"/>
    <p:sldId id="262" r:id="rId6"/>
    <p:sldId id="264" r:id="rId7"/>
    <p:sldId id="265" r:id="rId8"/>
    <p:sldId id="324" r:id="rId9"/>
    <p:sldId id="266" r:id="rId10"/>
    <p:sldId id="267" r:id="rId11"/>
    <p:sldId id="269" r:id="rId12"/>
    <p:sldId id="272" r:id="rId13"/>
    <p:sldId id="270" r:id="rId14"/>
    <p:sldId id="268" r:id="rId15"/>
    <p:sldId id="277" r:id="rId16"/>
    <p:sldId id="280" r:id="rId17"/>
    <p:sldId id="271" r:id="rId18"/>
    <p:sldId id="281" r:id="rId19"/>
    <p:sldId id="282" r:id="rId20"/>
    <p:sldId id="283" r:id="rId21"/>
    <p:sldId id="326" r:id="rId22"/>
    <p:sldId id="325" r:id="rId23"/>
    <p:sldId id="327" r:id="rId24"/>
    <p:sldId id="328" r:id="rId25"/>
    <p:sldId id="284" r:id="rId26"/>
    <p:sldId id="285" r:id="rId27"/>
    <p:sldId id="287" r:id="rId28"/>
    <p:sldId id="293" r:id="rId29"/>
    <p:sldId id="297" r:id="rId30"/>
    <p:sldId id="295" r:id="rId31"/>
    <p:sldId id="294" r:id="rId32"/>
    <p:sldId id="313" r:id="rId33"/>
    <p:sldId id="296" r:id="rId34"/>
    <p:sldId id="329" r:id="rId35"/>
    <p:sldId id="273" r:id="rId36"/>
    <p:sldId id="286" r:id="rId37"/>
    <p:sldId id="288" r:id="rId38"/>
    <p:sldId id="314" r:id="rId39"/>
    <p:sldId id="315" r:id="rId40"/>
    <p:sldId id="290" r:id="rId41"/>
    <p:sldId id="291" r:id="rId42"/>
    <p:sldId id="275" r:id="rId43"/>
    <p:sldId id="298" r:id="rId44"/>
    <p:sldId id="299" r:id="rId45"/>
    <p:sldId id="300" r:id="rId46"/>
    <p:sldId id="319" r:id="rId47"/>
    <p:sldId id="308" r:id="rId48"/>
    <p:sldId id="312" r:id="rId49"/>
    <p:sldId id="317" r:id="rId50"/>
    <p:sldId id="318" r:id="rId51"/>
    <p:sldId id="309" r:id="rId52"/>
    <p:sldId id="321" r:id="rId53"/>
    <p:sldId id="301" r:id="rId54"/>
    <p:sldId id="320" r:id="rId55"/>
    <p:sldId id="322" r:id="rId56"/>
    <p:sldId id="323" r:id="rId57"/>
    <p:sldId id="302" r:id="rId58"/>
    <p:sldId id="303" r:id="rId59"/>
    <p:sldId id="305" r:id="rId60"/>
    <p:sldId id="306" r:id="rId61"/>
    <p:sldId id="307" r:id="rId62"/>
    <p:sldId id="304" r:id="rId63"/>
    <p:sldId id="310" r:id="rId64"/>
    <p:sldId id="311" r:id="rId65"/>
    <p:sldId id="279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1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voocsabi\Documents\Csabszika\a%20munka\KisKertEl&#337;\2024\kerti%20hullad&#233;kok\A%20z&#246;ldhullad&#233;k%20&#250;tja(1).mp4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voocsabi\Documents\Csabszika\a%20munka\KisKertEl&#337;\2024\kerti%20hullad&#233;kok\Compost%20Time-Lapse.mp4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voocsabi\Documents\Csabszika\a%20munka\KisKertEl&#337;\2024\kerti%20hullad&#233;kok\Bioturbation%20with%20and%20without%20soil%20fauna.mp4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voocsabi\Documents\Csabszika\a%20munka\KisKertEl&#337;\2024\kerti%20hullad&#233;kok\20241018_095829.mp4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agroinform.hu/data/cikk/5/9619/cikk_59619/Uszi_avar_logo.png"/>
          <p:cNvPicPr>
            <a:picLocks noChangeAspect="1" noChangeArrowheads="1"/>
          </p:cNvPicPr>
          <p:nvPr/>
        </p:nvPicPr>
        <p:blipFill>
          <a:blip r:embed="rId2">
            <a:lum bright="-30000"/>
          </a:blip>
          <a:srcRect/>
          <a:stretch>
            <a:fillRect/>
          </a:stretch>
        </p:blipFill>
        <p:spPr bwMode="auto">
          <a:xfrm>
            <a:off x="-1295400" y="0"/>
            <a:ext cx="13393001" cy="7010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/>
              <a:t>„Ha zavar az avar...", avagy kerti hulladékok típusai és környezetkímélő kezelésük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4800600"/>
            <a:ext cx="5943600" cy="1752600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Vöő Csaba</a:t>
            </a:r>
          </a:p>
          <a:p>
            <a:r>
              <a:rPr lang="hu-HU" sz="2600" dirty="0">
                <a:solidFill>
                  <a:schemeClr val="tx1"/>
                </a:solidFill>
              </a:rPr>
              <a:t>Kertépítő I Növényorvos I Szaktanácsadó</a:t>
            </a:r>
          </a:p>
          <a:p>
            <a:r>
              <a:rPr lang="hu-HU" sz="2600" dirty="0">
                <a:solidFill>
                  <a:schemeClr val="tx1"/>
                </a:solidFill>
              </a:rPr>
              <a:t>Elnök – Herman Ottó Bonsai Egyesület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Elszállítás (nem az én gondom...)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46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212547"/>
            <a:ext cx="3962400" cy="264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zelsza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191000"/>
            <a:ext cx="3429000" cy="2578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Füred TV 2021.04.09.</a:t>
            </a:r>
          </a:p>
        </p:txBody>
      </p:sp>
      <p:pic>
        <p:nvPicPr>
          <p:cNvPr id="6" name="A zöldhulladék útja(1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90600" y="1176338"/>
            <a:ext cx="7086600" cy="5314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Illegális zöld hulladék lerakás</a:t>
            </a:r>
          </a:p>
        </p:txBody>
      </p:sp>
      <p:pic>
        <p:nvPicPr>
          <p:cNvPr id="1028" name="Picture 4" descr="https://kanizsamediahaz.hu/sites/all/files/styles/torzskep/public/images/news/bev/2024-02/43724-96296.jpg?itok=Tn56esj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43000"/>
            <a:ext cx="7277100" cy="5457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Inváziós szökevények:</a:t>
            </a:r>
          </a:p>
        </p:txBody>
      </p:sp>
      <p:pic>
        <p:nvPicPr>
          <p:cNvPr id="3074" name="Picture 2" descr="Nem érhető el leírás a fényképhez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3657600" cy="2743200"/>
          </a:xfrm>
          <a:prstGeom prst="rect">
            <a:avLst/>
          </a:prstGeom>
          <a:noFill/>
        </p:spPr>
      </p:pic>
      <p:pic>
        <p:nvPicPr>
          <p:cNvPr id="3076" name="Picture 4" descr="Legelő állataink szívesen fogyasztják az őszirózsákat. F: Haraszthy Lászl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114800"/>
            <a:ext cx="3429000" cy="2571750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4114800"/>
            <a:ext cx="3941763" cy="262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 descr="https://static.wixstatic.com/media/2f56fe_483ebf1c8f17465dad3a6718f85f4b5f~mv2.jpg/v1/fill/w_560,h_322,al_c,q_80,usm_0.66_1.00_0.01,enc_auto/Image-empty-stat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599" y="1295400"/>
            <a:ext cx="4803913" cy="2762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Újrahasználat módjai:</a:t>
            </a:r>
          </a:p>
        </p:txBody>
      </p:sp>
      <p:pic>
        <p:nvPicPr>
          <p:cNvPr id="6146" name="Picture 2" descr="https://nat2012.nkp.hu/tankonyv/biologia_10/img/sz%C3%A9n%20k%C3%B6rforg.png?max_width=20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19200"/>
            <a:ext cx="7391400" cy="533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hu-HU" dirty="0"/>
              <a:t>Karbon kor 360-300 millió évvel ezelőtt</a:t>
            </a:r>
          </a:p>
        </p:txBody>
      </p:sp>
      <p:pic>
        <p:nvPicPr>
          <p:cNvPr id="32772" name="Picture 4" descr="https://genk.mediacdn.vn/139269124445442048/2020/3/9/v2-05c3fc08338870d0f2bd8dcc0f3bb598720w-158373779899813353382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143000"/>
            <a:ext cx="7467600" cy="56007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3794" name="Picture 2" descr="https://www.thecelticfarm.com/wp-content/uploads/2024/06/what_is_a_permaculture_gard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52400"/>
            <a:ext cx="6477000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legelterjedtebb a komposztálás!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4572000" cy="4525963"/>
          </a:xfrm>
        </p:spPr>
        <p:txBody>
          <a:bodyPr/>
          <a:lstStyle/>
          <a:p>
            <a:r>
              <a:rPr lang="hu-HU" dirty="0"/>
              <a:t>minden szerves anyag </a:t>
            </a:r>
          </a:p>
          <a:p>
            <a:r>
              <a:rPr lang="hu-HU" dirty="0"/>
              <a:t>Méret és pára, + hő</a:t>
            </a:r>
          </a:p>
          <a:p>
            <a:r>
              <a:rPr lang="hu-HU" dirty="0"/>
              <a:t>C:N=25:1</a:t>
            </a:r>
          </a:p>
          <a:p>
            <a:r>
              <a:rPr lang="hu-HU" dirty="0"/>
              <a:t>Eltérő szerkezetek</a:t>
            </a:r>
          </a:p>
          <a:p>
            <a:r>
              <a:rPr lang="hu-HU" dirty="0"/>
              <a:t>Biomassza-nekromassza</a:t>
            </a:r>
          </a:p>
          <a:p>
            <a:r>
              <a:rPr lang="hu-HU" dirty="0"/>
              <a:t>Helyben marad </a:t>
            </a:r>
          </a:p>
          <a:p>
            <a:r>
              <a:rPr lang="hu-HU" dirty="0"/>
              <a:t>Széles szakirodalom!!!</a:t>
            </a:r>
          </a:p>
          <a:p>
            <a:endParaRPr lang="hu-HU" dirty="0"/>
          </a:p>
        </p:txBody>
      </p:sp>
      <p:pic>
        <p:nvPicPr>
          <p:cNvPr id="5122" name="Picture 2" descr="https://lh3.googleusercontent.com/proxy/ybxN_0p7VoTcpZg7wdQSnSg3eA7ugLByrKH3AonVLi9BjQz56SV9BZe7KFfdLGzOKPKynWeSiZyZ8YU3i6hd_b-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284514"/>
            <a:ext cx="3886200" cy="546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6866" name="Picture 2" descr="https://kismarosikikialto.hu/wp-content/uploads/2015/09/%C3%A1b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98" y="381000"/>
            <a:ext cx="8839201" cy="58642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990600"/>
            <a:ext cx="7008813" cy="5257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405447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Bemutatkozás: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5105400" cy="4525963"/>
          </a:xfrm>
        </p:spPr>
        <p:txBody>
          <a:bodyPr>
            <a:normAutofit fontScale="77500" lnSpcReduction="20000"/>
          </a:bodyPr>
          <a:lstStyle/>
          <a:p>
            <a:r>
              <a:rPr lang="hu-HU" dirty="0"/>
              <a:t>13. kerületi lakos (Dagály fürdő környéke)</a:t>
            </a:r>
          </a:p>
          <a:p>
            <a:r>
              <a:rPr lang="hu-HU" dirty="0"/>
              <a:t>Társaházban kis kert, 2011 bonsai klub</a:t>
            </a:r>
          </a:p>
          <a:p>
            <a:r>
              <a:rPr lang="hu-HU" dirty="0"/>
              <a:t>Biológia szakos gimnázium</a:t>
            </a:r>
          </a:p>
          <a:p>
            <a:r>
              <a:rPr lang="hu-HU" dirty="0"/>
              <a:t>Kertészmérnök képzés (2014-2017)</a:t>
            </a:r>
          </a:p>
          <a:p>
            <a:r>
              <a:rPr lang="hu-HU" dirty="0"/>
              <a:t>Növényorvos képzés (2018-2019)</a:t>
            </a:r>
          </a:p>
          <a:p>
            <a:r>
              <a:rPr lang="hu-HU" dirty="0"/>
              <a:t>Kertfenntartás, építés és szaktanácsadás (2016-)</a:t>
            </a:r>
          </a:p>
          <a:p>
            <a:r>
              <a:rPr lang="hu-HU" dirty="0"/>
              <a:t>Elnök – Herman Ottó Bonsai Egyesület (2021-)</a:t>
            </a:r>
          </a:p>
          <a:p>
            <a:endParaRPr lang="hu-HU" dirty="0"/>
          </a:p>
        </p:txBody>
      </p:sp>
      <p:pic>
        <p:nvPicPr>
          <p:cNvPr id="4" name="Picture 3" descr="elovilagse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186" y="1219200"/>
            <a:ext cx="3509479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Content Placeholder 5" descr="20240325_1032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3429000"/>
          </a:xfrm>
        </p:spPr>
      </p:pic>
      <p:pic>
        <p:nvPicPr>
          <p:cNvPr id="7" name="Picture 6" descr="20240325_1326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05200"/>
            <a:ext cx="9144000" cy="313082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Picture 4" descr="20241113_0908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Content Placeholder 3" descr="20241113_0912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9144000" cy="51435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41113_0907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41113_1435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Segédek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962400"/>
            <a:ext cx="365781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371600"/>
            <a:ext cx="3048000" cy="22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600200"/>
            <a:ext cx="278835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6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1371600"/>
            <a:ext cx="2667000" cy="241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7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3962400"/>
            <a:ext cx="4589503" cy="258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És még sokan mások, de FIGYELEM!</a:t>
            </a:r>
          </a:p>
        </p:txBody>
      </p:sp>
      <p:pic>
        <p:nvPicPr>
          <p:cNvPr id="40962" name="Picture 2" descr="https://greendex.hu/wp-content/uploads/2024/02/nyito-pixabay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0"/>
            <a:ext cx="8664364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Komposztálódás folyamata:</a:t>
            </a:r>
          </a:p>
        </p:txBody>
      </p:sp>
      <p:pic>
        <p:nvPicPr>
          <p:cNvPr id="4" name="Compost Time-Lapse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6800" y="1524000"/>
            <a:ext cx="6934200" cy="520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Mulcsolás – szerves talajtakarás</a:t>
            </a:r>
          </a:p>
        </p:txBody>
      </p:sp>
      <p:pic>
        <p:nvPicPr>
          <p:cNvPr id="3" name="Picture 2" descr="20230218_1039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800" y="1276350"/>
            <a:ext cx="7213600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Avar lebomlás állatokkal és nélkülük</a:t>
            </a:r>
          </a:p>
        </p:txBody>
      </p:sp>
      <p:pic>
        <p:nvPicPr>
          <p:cNvPr id="4" name="Bioturbation with and without soil fauna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4400" y="12192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növényi hulladékok típusai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hu-HU" b="1" u="sng" dirty="0"/>
              <a:t>Zöld hulladékok:</a:t>
            </a:r>
          </a:p>
          <a:p>
            <a:pPr>
              <a:buNone/>
            </a:pPr>
            <a:r>
              <a:rPr lang="hu-HU" sz="2400" dirty="0"/>
              <a:t>Magas nitrogén (N) tartalom</a:t>
            </a:r>
          </a:p>
          <a:p>
            <a:pPr>
              <a:buNone/>
            </a:pPr>
            <a:endParaRPr lang="hu-HU" dirty="0"/>
          </a:p>
          <a:p>
            <a:r>
              <a:rPr lang="hu-HU" dirty="0"/>
              <a:t>Lenyírt, kaszállt fű</a:t>
            </a:r>
          </a:p>
          <a:p>
            <a:r>
              <a:rPr lang="hu-HU" dirty="0"/>
              <a:t>Zölden levágott évelők szára</a:t>
            </a:r>
          </a:p>
          <a:p>
            <a:r>
              <a:rPr lang="hu-HU" dirty="0"/>
              <a:t>Sövény metszési hulladék</a:t>
            </a:r>
          </a:p>
          <a:p>
            <a:r>
              <a:rPr lang="hu-HU" dirty="0"/>
              <a:t>Gyümölcsök, zöldségek</a:t>
            </a:r>
          </a:p>
          <a:p>
            <a:r>
              <a:rPr lang="hu-HU" dirty="0"/>
              <a:t>(+ Konyhai hulladékok)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hu-HU" b="1" u="sng" dirty="0"/>
              <a:t>Barna hulladékok:</a:t>
            </a:r>
          </a:p>
          <a:p>
            <a:pPr>
              <a:buNone/>
            </a:pPr>
            <a:r>
              <a:rPr lang="hu-HU" sz="2400" dirty="0"/>
              <a:t>Magas szén (C) tartalom</a:t>
            </a:r>
          </a:p>
          <a:p>
            <a:endParaRPr lang="hu-HU" b="1" u="sng" dirty="0"/>
          </a:p>
          <a:p>
            <a:r>
              <a:rPr lang="hu-HU" dirty="0"/>
              <a:t>Falevél</a:t>
            </a:r>
          </a:p>
          <a:p>
            <a:r>
              <a:rPr lang="hu-HU" dirty="0"/>
              <a:t>Vesszők, gallyak, ágak, törzsek</a:t>
            </a:r>
          </a:p>
          <a:p>
            <a:r>
              <a:rPr lang="hu-HU" dirty="0"/>
              <a:t>Szárazon vágott évelők</a:t>
            </a:r>
          </a:p>
          <a:p>
            <a:r>
              <a:rPr lang="hu-HU" dirty="0"/>
              <a:t>Gyökerek, (+virágföldek)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Kéreg, díszmulcsok</a:t>
            </a:r>
          </a:p>
        </p:txBody>
      </p:sp>
      <p:pic>
        <p:nvPicPr>
          <p:cNvPr id="47106" name="Picture 2" descr="https://static.ezermester.hu/Ezermester-print/2020/02/mulcsozas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599" y="1143000"/>
            <a:ext cx="7890881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hu-HU" sz="3500" dirty="0"/>
              <a:t>Mulcshagyó művelés, komposzthagyó mulcsozás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95400"/>
            <a:ext cx="778105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Levágott fű mulcs</a:t>
            </a:r>
          </a:p>
        </p:txBody>
      </p:sp>
      <p:pic>
        <p:nvPicPr>
          <p:cNvPr id="1026" name="Picture 2" descr="https://hobbikert.hu/images/magazin/disznoveny/mulcsozas_harom_leggyakoribb_hiba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95400"/>
            <a:ext cx="7724775" cy="5146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Falevél (ha beteg inkább komposzt)</a:t>
            </a:r>
          </a:p>
        </p:txBody>
      </p:sp>
      <p:pic>
        <p:nvPicPr>
          <p:cNvPr id="49154" name="Picture 2" descr="https://i0.wp.com/fourstringfarm.com/wp-content/uploads/2013/02/mulching-with-live-oak-leaves.jpg?resize=550%2C4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371600"/>
            <a:ext cx="6781800" cy="50801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Picture 2" descr="20241113_1434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Díszfüvek szalmaszára  </a:t>
            </a:r>
          </a:p>
        </p:txBody>
      </p:sp>
      <p:pic>
        <p:nvPicPr>
          <p:cNvPr id="5" name="Picture 4" descr="20241016_1136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1219200"/>
            <a:ext cx="3043238" cy="5410200"/>
          </a:xfrm>
          <a:prstGeom prst="rect">
            <a:avLst/>
          </a:prstGeom>
        </p:spPr>
      </p:pic>
      <p:pic>
        <p:nvPicPr>
          <p:cNvPr id="6" name="Picture 5" descr="20241016_1152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0762" y="1219200"/>
            <a:ext cx="3043238" cy="5410200"/>
          </a:xfrm>
          <a:prstGeom prst="rect">
            <a:avLst/>
          </a:prstGeom>
        </p:spPr>
      </p:pic>
      <p:pic>
        <p:nvPicPr>
          <p:cNvPr id="7" name="Picture 6" descr="miscanthu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219200"/>
            <a:ext cx="2895600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Picture 2" descr="20241016_1139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6096000" cy="3429000"/>
          </a:xfrm>
          <a:prstGeom prst="rect">
            <a:avLst/>
          </a:prstGeom>
        </p:spPr>
      </p:pic>
      <p:pic>
        <p:nvPicPr>
          <p:cNvPr id="4" name="Picture 3" descr="20241016_1140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3429000"/>
            <a:ext cx="6096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Picture 2" descr="20240522_1034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Fás részek darabolása kézzel</a:t>
            </a:r>
          </a:p>
        </p:txBody>
      </p:sp>
      <p:pic>
        <p:nvPicPr>
          <p:cNvPr id="64514" name="Picture 2" descr="https://media.istockphoto.com/id/1452895527/hu/fot%C3%B3/egy-halom-gally-az-erd%C5%91-padl%C3%B3j%C3%A1n-%C3%A1gak-halmoz%C3%B3dnak-fel-t%C3%A1bort%C5%B1zh%C3%B6z-az-erd%C5%91ben.jpg?s=170667a&amp;w=0&amp;k=20&amp;c=6E4nL0u4FrMhNg4pOOShmODVBac0HlY1mk6nOspBdLQ=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2133600"/>
            <a:ext cx="4848225" cy="3228975"/>
          </a:xfrm>
          <a:prstGeom prst="rect">
            <a:avLst/>
          </a:prstGeom>
          <a:noFill/>
        </p:spPr>
      </p:pic>
      <p:pic>
        <p:nvPicPr>
          <p:cNvPr id="64516" name="Picture 4" descr="https://www.edenkert.hu/upload/2/article/5345/metszes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133600"/>
            <a:ext cx="4036533" cy="327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Elektromos szecskázó géppel (hobbi)</a:t>
            </a: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371600"/>
            <a:ext cx="743101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agrarszektor.hu/hirek/image1591089120-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31888" y="76200"/>
            <a:ext cx="3312112" cy="2209800"/>
          </a:xfrm>
          <a:prstGeom prst="rect">
            <a:avLst/>
          </a:prstGeom>
          <a:noFill/>
        </p:spPr>
      </p:pic>
      <p:pic>
        <p:nvPicPr>
          <p:cNvPr id="1030" name="Picture 6" descr="https://futureofdebrecen.hu/wp-content/uploads/2021/11/Ha_zavar_az_avar_follow_DL-1200x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52400"/>
            <a:ext cx="2880783" cy="2160588"/>
          </a:xfrm>
          <a:prstGeom prst="rect">
            <a:avLst/>
          </a:prstGeom>
          <a:noFill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362200"/>
            <a:ext cx="3276600" cy="21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05500" y="4572000"/>
            <a:ext cx="32385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2667000"/>
            <a:ext cx="548683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152400"/>
            <a:ext cx="327660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hu-HU" dirty="0"/>
              <a:t>Ágak gallyak darálása benzines aprítóval</a:t>
            </a:r>
          </a:p>
        </p:txBody>
      </p:sp>
      <p:pic>
        <p:nvPicPr>
          <p:cNvPr id="4" name="20241018_095829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1219200"/>
            <a:ext cx="7391400" cy="5543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Content Placeholder 3" descr="20241018_092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8600"/>
            <a:ext cx="3557587" cy="6324600"/>
          </a:xfrm>
        </p:spPr>
      </p:pic>
      <p:pic>
        <p:nvPicPr>
          <p:cNvPr id="5" name="Picture 4" descr="mulc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1477" y="228600"/>
            <a:ext cx="5432523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Kerti elemek építése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219200"/>
            <a:ext cx="70699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Karó szegély, kerítés</a:t>
            </a:r>
          </a:p>
        </p:txBody>
      </p:sp>
      <p:pic>
        <p:nvPicPr>
          <p:cNvPr id="3" name="Picture 2" descr="20241016_1348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0"/>
            <a:ext cx="3000375" cy="5334000"/>
          </a:xfrm>
          <a:prstGeom prst="rect">
            <a:avLst/>
          </a:prstGeom>
        </p:spPr>
      </p:pic>
      <p:pic>
        <p:nvPicPr>
          <p:cNvPr id="4" name="Picture 3" descr="20241016_1348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1371600"/>
            <a:ext cx="3000375" cy="5334000"/>
          </a:xfrm>
          <a:prstGeom prst="rect">
            <a:avLst/>
          </a:prstGeom>
        </p:spPr>
      </p:pic>
      <p:pic>
        <p:nvPicPr>
          <p:cNvPr id="5" name="Picture 4" descr="20241016_1356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25" y="1371600"/>
            <a:ext cx="3000375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Picture 2" descr="20241016_1356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0"/>
            <a:ext cx="3857625" cy="6858000"/>
          </a:xfrm>
          <a:prstGeom prst="rect">
            <a:avLst/>
          </a:prstGeom>
        </p:spPr>
      </p:pic>
      <p:pic>
        <p:nvPicPr>
          <p:cNvPr id="4" name="Picture 3" descr="20241016_1419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0"/>
            <a:ext cx="38576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" name="Picture 2" descr="20240730_110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Göcsörtösebb gyümölcsfák</a:t>
            </a:r>
          </a:p>
        </p:txBody>
      </p:sp>
      <p:pic>
        <p:nvPicPr>
          <p:cNvPr id="4" name="Picture 3" descr="20240421_1232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1524000"/>
            <a:ext cx="2914650" cy="5181600"/>
          </a:xfrm>
          <a:prstGeom prst="rect">
            <a:avLst/>
          </a:prstGeom>
        </p:spPr>
      </p:pic>
      <p:pic>
        <p:nvPicPr>
          <p:cNvPr id="6" name="Picture 5" descr="20240421_1217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524000"/>
            <a:ext cx="2957513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Alacsony karószegély méhlegelőhöz</a:t>
            </a:r>
          </a:p>
        </p:txBody>
      </p:sp>
      <p:pic>
        <p:nvPicPr>
          <p:cNvPr id="3" name="Picture 2" descr="20240331_1722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1"/>
            <a:ext cx="3124200" cy="5410200"/>
          </a:xfrm>
          <a:prstGeom prst="rect">
            <a:avLst/>
          </a:prstGeom>
        </p:spPr>
      </p:pic>
      <p:pic>
        <p:nvPicPr>
          <p:cNvPr id="4" name="Picture 3" descr="20240520_124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143000"/>
            <a:ext cx="3000375" cy="5410200"/>
          </a:xfrm>
          <a:prstGeom prst="rect">
            <a:avLst/>
          </a:prstGeom>
        </p:spPr>
      </p:pic>
      <p:pic>
        <p:nvPicPr>
          <p:cNvPr id="5" name="Picture 4" descr="20240729_1758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00762" y="1143000"/>
            <a:ext cx="3043238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Keleties bambusz szegély</a:t>
            </a:r>
          </a:p>
        </p:txBody>
      </p:sp>
      <p:pic>
        <p:nvPicPr>
          <p:cNvPr id="13314" name="Picture 2" descr="https://i.pinimg.com/originals/e0/62/97/e0629719d96083dddce118a8c961ae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1"/>
            <a:ext cx="3657185" cy="5562600"/>
          </a:xfrm>
          <a:prstGeom prst="rect">
            <a:avLst/>
          </a:prstGeom>
          <a:noFill/>
        </p:spPr>
      </p:pic>
      <p:pic>
        <p:nvPicPr>
          <p:cNvPr id="5" name="Picture 4" descr="20230723_1936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295400"/>
            <a:ext cx="3128963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Apácarácsok, boltívek</a:t>
            </a:r>
          </a:p>
        </p:txBody>
      </p:sp>
      <p:pic>
        <p:nvPicPr>
          <p:cNvPr id="67586" name="Picture 2" descr="https://i.pinimg.com/474x/21/78/1f/21781fcddebacce6e7bfe7be7fe66a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4038600" cy="5048250"/>
          </a:xfrm>
          <a:prstGeom prst="rect">
            <a:avLst/>
          </a:prstGeom>
          <a:noFill/>
        </p:spPr>
      </p:pic>
      <p:pic>
        <p:nvPicPr>
          <p:cNvPr id="67588" name="Picture 4" descr="https://thanhcongcraft.com/wp-content/uploads/2023/11/bamboo-garden-edging-ideas-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286000"/>
            <a:ext cx="4533900" cy="3238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onyha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83" y="0"/>
            <a:ext cx="883403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9634" name="Picture 2" descr="https://image.made-in-china.com/2f0j00yKocSUsRkkqi/Vegetable-Garden-Imitation-Bamboo-Fence-Garden-Aesthetic-Guardrai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Karókerítés - Simonfa</a:t>
            </a:r>
          </a:p>
        </p:txBody>
      </p:sp>
      <p:pic>
        <p:nvPicPr>
          <p:cNvPr id="3" name="Picture 2" descr="20240624_1116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5400"/>
            <a:ext cx="3043238" cy="5410200"/>
          </a:xfrm>
          <a:prstGeom prst="rect">
            <a:avLst/>
          </a:prstGeom>
        </p:spPr>
      </p:pic>
      <p:pic>
        <p:nvPicPr>
          <p:cNvPr id="4" name="Picture 3" descr="20240624_1117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447800"/>
            <a:ext cx="2943224" cy="5232399"/>
          </a:xfrm>
          <a:prstGeom prst="rect">
            <a:avLst/>
          </a:prstGeom>
        </p:spPr>
      </p:pic>
      <p:pic>
        <p:nvPicPr>
          <p:cNvPr id="5" name="Picture 4" descr="20240624_1117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86487" y="1371600"/>
            <a:ext cx="2957513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Tekercsben kapható verzió</a:t>
            </a:r>
          </a:p>
        </p:txBody>
      </p:sp>
      <p:pic>
        <p:nvPicPr>
          <p:cNvPr id="1026" name="Picture 2" descr="https://www.kosarfutar.hu/img/30667/EM34_altpic_3/456x456,r/EM34.webp?time=17248327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676400"/>
            <a:ext cx="4343400" cy="4343400"/>
          </a:xfrm>
          <a:prstGeom prst="rect">
            <a:avLst/>
          </a:prstGeom>
          <a:noFill/>
        </p:spPr>
      </p:pic>
      <p:pic>
        <p:nvPicPr>
          <p:cNvPr id="1028" name="Picture 4" descr="https://www.kosarfutar.hu/img/30667/EM34_altpic_4/456x456,r/EM34.webp?time=17248327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676400"/>
            <a:ext cx="4343400" cy="434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Vízszintesen font elválasztó szegély</a:t>
            </a:r>
          </a:p>
        </p:txBody>
      </p:sp>
      <p:pic>
        <p:nvPicPr>
          <p:cNvPr id="3" name="Picture 2" descr="20240314_1601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Ahonnan kiindult a dolog</a:t>
            </a:r>
          </a:p>
        </p:txBody>
      </p:sp>
      <p:pic>
        <p:nvPicPr>
          <p:cNvPr id="4" name="Picture 3" descr="20230228_1357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143000"/>
            <a:ext cx="7467600" cy="56007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És egy jobb példa</a:t>
            </a:r>
          </a:p>
        </p:txBody>
      </p:sp>
      <p:pic>
        <p:nvPicPr>
          <p:cNvPr id="3" name="Picture 2" descr="20240320_1303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1" y="1219200"/>
            <a:ext cx="3043238" cy="5410200"/>
          </a:xfrm>
          <a:prstGeom prst="rect">
            <a:avLst/>
          </a:prstGeom>
        </p:spPr>
      </p:pic>
      <p:pic>
        <p:nvPicPr>
          <p:cNvPr id="4" name="Picture 3" descr="20240320_1426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219200"/>
            <a:ext cx="3043238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Picture 2" descr="20240320_1427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36177"/>
            <a:ext cx="9144000" cy="478564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Függőlegesen font kerítés- Jósvafő</a:t>
            </a:r>
          </a:p>
        </p:txBody>
      </p:sp>
      <p:pic>
        <p:nvPicPr>
          <p:cNvPr id="3" name="Picture 2" descr="20230917_1528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Támfalak </a:t>
            </a:r>
          </a:p>
        </p:txBody>
      </p:sp>
      <p:pic>
        <p:nvPicPr>
          <p:cNvPr id="3" name="Picture 2" descr="20231116_0832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Picture 2" descr="20231116_0835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Kezelési módok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600200"/>
            <a:ext cx="738843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Picture 2" descr="20231116_0858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Picture 2" descr="20231116_0931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Rönk szegélyek </a:t>
            </a:r>
          </a:p>
        </p:txBody>
      </p:sp>
      <p:pic>
        <p:nvPicPr>
          <p:cNvPr id="3" name="Picture 2" descr="20241001_1411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1219199"/>
            <a:ext cx="3048000" cy="5418666"/>
          </a:xfrm>
          <a:prstGeom prst="rect">
            <a:avLst/>
          </a:prstGeom>
        </p:spPr>
      </p:pic>
      <p:pic>
        <p:nvPicPr>
          <p:cNvPr id="55298" name="Picture 2" descr="https://i.pinimg.com/736x/35/e7/f1/35e7f16b650ec7361793d9fdb61afb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219200"/>
            <a:ext cx="40386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Rönk, fakorong utak</a:t>
            </a:r>
          </a:p>
        </p:txBody>
      </p:sp>
      <p:pic>
        <p:nvPicPr>
          <p:cNvPr id="3" name="Picture 2" descr="403396324_1347147905938853_7813655242910819726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775" y="1676400"/>
            <a:ext cx="4559300" cy="4572000"/>
          </a:xfrm>
          <a:prstGeom prst="rect">
            <a:avLst/>
          </a:prstGeom>
        </p:spPr>
      </p:pic>
      <p:pic>
        <p:nvPicPr>
          <p:cNvPr id="4" name="Picture 3" descr="386886565_2347412785445910_570126906459761631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47800"/>
            <a:ext cx="4150895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Fonott, akár élő mesterművek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752600"/>
            <a:ext cx="8887531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Tehát...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4525963"/>
          </a:xfrm>
        </p:spPr>
        <p:txBody>
          <a:bodyPr/>
          <a:lstStyle/>
          <a:p>
            <a:r>
              <a:rPr lang="hu-HU" dirty="0"/>
              <a:t>Ne égessünk, max ha bogrtácsozunk!</a:t>
            </a:r>
          </a:p>
          <a:p>
            <a:r>
              <a:rPr lang="hu-HU" dirty="0"/>
              <a:t>Ne szállítsuk el, csak ha kezelhetetlen!</a:t>
            </a:r>
          </a:p>
          <a:p>
            <a:r>
              <a:rPr lang="hu-HU" dirty="0"/>
              <a:t>Tartsuk a megtermelt szervesanyagokat a kertben!</a:t>
            </a:r>
          </a:p>
          <a:p>
            <a:r>
              <a:rPr lang="hu-HU" dirty="0"/>
              <a:t>Komposztáljunk, használjuk fel a matériát!</a:t>
            </a:r>
          </a:p>
          <a:p>
            <a:r>
              <a:rPr lang="hu-HU" dirty="0"/>
              <a:t>Gondoljuk újra a hulladékokat:</a:t>
            </a:r>
          </a:p>
          <a:p>
            <a:pPr lvl="1"/>
            <a:r>
              <a:rPr lang="hu-HU" dirty="0"/>
              <a:t>Mulcsolás (fűvel, lombbal, évelőszárral, gally aprítékkal)</a:t>
            </a:r>
          </a:p>
          <a:p>
            <a:pPr lvl="1"/>
            <a:r>
              <a:rPr lang="hu-HU" dirty="0"/>
              <a:t>Támasztékok, szegélyek, kerítések, támfalak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Avar égetés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1" y="1219200"/>
            <a:ext cx="7848600" cy="4609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Diófa levél „para”-doxon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371600"/>
            <a:ext cx="709769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Vesszők, ágak, gallyak, rönkök</a:t>
            </a:r>
          </a:p>
        </p:txBody>
      </p:sp>
      <p:pic>
        <p:nvPicPr>
          <p:cNvPr id="19458" name="Picture 2" descr="https://nagykanizsa.hu/kepek/2021-03/2758_hirkep_ege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981200"/>
            <a:ext cx="5365393" cy="3581400"/>
          </a:xfrm>
          <a:prstGeom prst="rect">
            <a:avLst/>
          </a:prstGeom>
          <a:noFill/>
        </p:spPr>
      </p:pic>
      <p:pic>
        <p:nvPicPr>
          <p:cNvPr id="19460" name="Picture 4" descr="https://blogger.googleusercontent.com/img/b/R29vZ2xl/AVvXsEglT9-CDegmWpFYqP7K1sad_KR9xzu5ffWkAgTgE2GDFQwitJ5p3QYJhs3LtC7FhHQBBS4fooJtgEcjtjsRKaLw4g8yFopKaq2rU4P80iCk_omJH0vq0lPaRa8GR0BrQxCENnqis12NWs_V/s1600/grill+chil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1600200"/>
            <a:ext cx="3276600" cy="4502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8">
      <a:dk1>
        <a:srgbClr val="F3F7FF"/>
      </a:dk1>
      <a:lt1>
        <a:srgbClr val="365516"/>
      </a:lt1>
      <a:dk2>
        <a:srgbClr val="F3F7FF"/>
      </a:dk2>
      <a:lt2>
        <a:srgbClr val="365516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363</Words>
  <Application>Microsoft Office PowerPoint</Application>
  <PresentationFormat>Diavetítés a képernyőre (4:3 oldalarány)</PresentationFormat>
  <Paragraphs>83</Paragraphs>
  <Slides>65</Slides>
  <Notes>0</Notes>
  <HiddenSlides>0</HiddenSlides>
  <MMClips>4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65</vt:i4>
      </vt:variant>
    </vt:vector>
  </HeadingPairs>
  <TitlesOfParts>
    <vt:vector size="68" baseType="lpstr">
      <vt:lpstr>Arial</vt:lpstr>
      <vt:lpstr>Calibri</vt:lpstr>
      <vt:lpstr>Office Theme</vt:lpstr>
      <vt:lpstr>„Ha zavar az avar...", avagy kerti hulladékok típusai és környezetkímélő kezelésük</vt:lpstr>
      <vt:lpstr>Bemutatkozás:</vt:lpstr>
      <vt:lpstr>A növényi hulladékok típusai</vt:lpstr>
      <vt:lpstr>PowerPoint-bemutató</vt:lpstr>
      <vt:lpstr>PowerPoint-bemutató</vt:lpstr>
      <vt:lpstr>Kezelési módok</vt:lpstr>
      <vt:lpstr>Avar égetés</vt:lpstr>
      <vt:lpstr>Diófa levél „para”-doxon</vt:lpstr>
      <vt:lpstr>Vesszők, ágak, gallyak, rönkök</vt:lpstr>
      <vt:lpstr>Elszállítás (nem az én gondom...)</vt:lpstr>
      <vt:lpstr>Füred TV 2021.04.09.</vt:lpstr>
      <vt:lpstr>Illegális zöld hulladék lerakás</vt:lpstr>
      <vt:lpstr>Inváziós szökevények:</vt:lpstr>
      <vt:lpstr>Újrahasználat módjai:</vt:lpstr>
      <vt:lpstr>Karbon kor 360-300 millió évvel ezelőtt</vt:lpstr>
      <vt:lpstr>PowerPoint-bemutató</vt:lpstr>
      <vt:lpstr>A legelterjedtebb a komposztálás!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Segédek </vt:lpstr>
      <vt:lpstr>És még sokan mások, de FIGYELEM!</vt:lpstr>
      <vt:lpstr>Komposztálódás folyamata:</vt:lpstr>
      <vt:lpstr>Mulcsolás – szerves talajtakarás</vt:lpstr>
      <vt:lpstr>Avar lebomlás állatokkal és nélkülük</vt:lpstr>
      <vt:lpstr>Kéreg, díszmulcsok</vt:lpstr>
      <vt:lpstr>Mulcshagyó művelés, komposzthagyó mulcsozás</vt:lpstr>
      <vt:lpstr>Levágott fű mulcs</vt:lpstr>
      <vt:lpstr>Falevél (ha beteg inkább komposzt)</vt:lpstr>
      <vt:lpstr>PowerPoint-bemutató</vt:lpstr>
      <vt:lpstr>Díszfüvek szalmaszára  </vt:lpstr>
      <vt:lpstr>PowerPoint-bemutató</vt:lpstr>
      <vt:lpstr>PowerPoint-bemutató</vt:lpstr>
      <vt:lpstr>Fás részek darabolása kézzel</vt:lpstr>
      <vt:lpstr>Elektromos szecskázó géppel (hobbi)</vt:lpstr>
      <vt:lpstr>Ágak gallyak darálása benzines aprítóval</vt:lpstr>
      <vt:lpstr>PowerPoint-bemutató</vt:lpstr>
      <vt:lpstr>Kerti elemek építése</vt:lpstr>
      <vt:lpstr>Karó szegély, kerítés</vt:lpstr>
      <vt:lpstr>PowerPoint-bemutató</vt:lpstr>
      <vt:lpstr>PowerPoint-bemutató</vt:lpstr>
      <vt:lpstr>Göcsörtösebb gyümölcsfák</vt:lpstr>
      <vt:lpstr>Alacsony karószegély méhlegelőhöz</vt:lpstr>
      <vt:lpstr>Keleties bambusz szegély</vt:lpstr>
      <vt:lpstr>Apácarácsok, boltívek</vt:lpstr>
      <vt:lpstr>PowerPoint-bemutató</vt:lpstr>
      <vt:lpstr>Karókerítés - Simonfa</vt:lpstr>
      <vt:lpstr>Tekercsben kapható verzió</vt:lpstr>
      <vt:lpstr>Vízszintesen font elválasztó szegély</vt:lpstr>
      <vt:lpstr>Ahonnan kiindult a dolog</vt:lpstr>
      <vt:lpstr>És egy jobb példa</vt:lpstr>
      <vt:lpstr>PowerPoint-bemutató</vt:lpstr>
      <vt:lpstr>Függőlegesen font kerítés- Jósvafő</vt:lpstr>
      <vt:lpstr>Támfalak </vt:lpstr>
      <vt:lpstr>PowerPoint-bemutató</vt:lpstr>
      <vt:lpstr>PowerPoint-bemutató</vt:lpstr>
      <vt:lpstr>PowerPoint-bemutató</vt:lpstr>
      <vt:lpstr>Rönk szegélyek </vt:lpstr>
      <vt:lpstr>Rönk, fakorong utak</vt:lpstr>
      <vt:lpstr>Fonott, akár élő mesterművek</vt:lpstr>
      <vt:lpstr>Tehát...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„Segítség, hullanak a levelek", avagy kerti hulladékok típusai és környezetkímélő kezelésük</dc:title>
  <dc:creator>voocsabi</dc:creator>
  <cp:lastModifiedBy>Zita Holubar</cp:lastModifiedBy>
  <cp:revision>72</cp:revision>
  <dcterms:created xsi:type="dcterms:W3CDTF">2006-08-16T00:00:00Z</dcterms:created>
  <dcterms:modified xsi:type="dcterms:W3CDTF">2024-11-18T08:44:58Z</dcterms:modified>
</cp:coreProperties>
</file>